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omments/modernComment_105_3718E8E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4"/>
  </p:sldMasterIdLst>
  <p:sldIdLst>
    <p:sldId id="260" r:id="rId5"/>
    <p:sldId id="261" r:id="rId6"/>
    <p:sldId id="263" r:id="rId7"/>
    <p:sldId id="276" r:id="rId8"/>
    <p:sldId id="282" r:id="rId9"/>
    <p:sldId id="283" r:id="rId10"/>
    <p:sldId id="277" r:id="rId11"/>
    <p:sldId id="280" r:id="rId12"/>
    <p:sldId id="278" r:id="rId13"/>
    <p:sldId id="275" r:id="rId14"/>
    <p:sldId id="272" r:id="rId15"/>
    <p:sldId id="269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839099-85A0-89BF-4E0A-F08859681312}" name="Guest User" initials="GU" userId="S::urn:spo:anon#f05e3a05a1820daba2d58564ae0c7d3abe1d317add353a6cbb4cad69c308f056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146ED4-9969-E3D0-E842-2349AA1DB331}" v="27" dt="2024-06-26T22:05:06.539"/>
    <p1510:client id="{19C99DBE-7B7F-5426-5E88-1FD8A22AC0C3}" v="29" dt="2024-06-26T22:07:53.340"/>
    <p1510:client id="{A5A2EB07-130F-4C37-B1D6-F7E1A3CCB4AD}" v="145" dt="2024-06-26T22:18:56.447"/>
    <p1510:client id="{D17B638A-CCB9-B104-B12B-87850A929F3F}" v="163" vWet="165" dt="2024-06-26T22:14:21.7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kumar Pravinbhai Sabhaya" userId="b52f22f0-3c1d-48f4-9922-d555ab251702" providerId="ADAL" clId="{A5A2EB07-130F-4C37-B1D6-F7E1A3CCB4AD}"/>
    <pc:docChg chg="undo redo custSel modSld">
      <pc:chgData name="Harshkumar Pravinbhai Sabhaya" userId="b52f22f0-3c1d-48f4-9922-d555ab251702" providerId="ADAL" clId="{A5A2EB07-130F-4C37-B1D6-F7E1A3CCB4AD}" dt="2024-06-26T22:18:56.447" v="323" actId="20577"/>
      <pc:docMkLst>
        <pc:docMk/>
      </pc:docMkLst>
      <pc:sldChg chg="addSp modSp mod">
        <pc:chgData name="Harshkumar Pravinbhai Sabhaya" userId="b52f22f0-3c1d-48f4-9922-d555ab251702" providerId="ADAL" clId="{A5A2EB07-130F-4C37-B1D6-F7E1A3CCB4AD}" dt="2024-06-26T22:14:00.069" v="303" actId="1076"/>
        <pc:sldMkLst>
          <pc:docMk/>
          <pc:sldMk cId="4050024704" sldId="260"/>
        </pc:sldMkLst>
        <pc:spChg chg="add">
          <ac:chgData name="Harshkumar Pravinbhai Sabhaya" userId="b52f22f0-3c1d-48f4-9922-d555ab251702" providerId="ADAL" clId="{A5A2EB07-130F-4C37-B1D6-F7E1A3CCB4AD}" dt="2024-06-26T21:55:41.615" v="185"/>
          <ac:spMkLst>
            <pc:docMk/>
            <pc:sldMk cId="4050024704" sldId="260"/>
            <ac:spMk id="2" creationId="{D99E19A2-F045-D309-E054-C222225AE50E}"/>
          </ac:spMkLst>
        </pc:spChg>
        <pc:spChg chg="add mod">
          <ac:chgData name="Harshkumar Pravinbhai Sabhaya" userId="b52f22f0-3c1d-48f4-9922-d555ab251702" providerId="ADAL" clId="{A5A2EB07-130F-4C37-B1D6-F7E1A3CCB4AD}" dt="2024-06-26T22:14:00.069" v="303" actId="1076"/>
          <ac:spMkLst>
            <pc:docMk/>
            <pc:sldMk cId="4050024704" sldId="260"/>
            <ac:spMk id="7" creationId="{79F906A0-C9AF-FBB8-2D90-ACFB0F92E88E}"/>
          </ac:spMkLst>
        </pc:spChg>
      </pc:sldChg>
      <pc:sldChg chg="modSp mod">
        <pc:chgData name="Harshkumar Pravinbhai Sabhaya" userId="b52f22f0-3c1d-48f4-9922-d555ab251702" providerId="ADAL" clId="{A5A2EB07-130F-4C37-B1D6-F7E1A3CCB4AD}" dt="2024-06-26T22:09:10.865" v="207" actId="20577"/>
        <pc:sldMkLst>
          <pc:docMk/>
          <pc:sldMk cId="2213229129" sldId="263"/>
        </pc:sldMkLst>
        <pc:spChg chg="mod">
          <ac:chgData name="Harshkumar Pravinbhai Sabhaya" userId="b52f22f0-3c1d-48f4-9922-d555ab251702" providerId="ADAL" clId="{A5A2EB07-130F-4C37-B1D6-F7E1A3CCB4AD}" dt="2024-06-26T22:09:10.865" v="207" actId="20577"/>
          <ac:spMkLst>
            <pc:docMk/>
            <pc:sldMk cId="2213229129" sldId="263"/>
            <ac:spMk id="8" creationId="{DE38C743-E6D4-DF47-718C-8E3F6E471DDC}"/>
          </ac:spMkLst>
        </pc:spChg>
      </pc:sldChg>
      <pc:sldChg chg="addSp modSp mod">
        <pc:chgData name="Harshkumar Pravinbhai Sabhaya" userId="b52f22f0-3c1d-48f4-9922-d555ab251702" providerId="ADAL" clId="{A5A2EB07-130F-4C37-B1D6-F7E1A3CCB4AD}" dt="2024-06-26T21:40:12.873" v="144"/>
        <pc:sldMkLst>
          <pc:docMk/>
          <pc:sldMk cId="2250098428" sldId="272"/>
        </pc:sldMkLst>
        <pc:spChg chg="add mod">
          <ac:chgData name="Harshkumar Pravinbhai Sabhaya" userId="b52f22f0-3c1d-48f4-9922-d555ab251702" providerId="ADAL" clId="{A5A2EB07-130F-4C37-B1D6-F7E1A3CCB4AD}" dt="2024-06-26T21:40:12.873" v="144"/>
          <ac:spMkLst>
            <pc:docMk/>
            <pc:sldMk cId="2250098428" sldId="272"/>
            <ac:spMk id="5" creationId="{26310B7F-AA19-4F40-0168-D65FDAD28554}"/>
          </ac:spMkLst>
        </pc:spChg>
      </pc:sldChg>
      <pc:sldChg chg="modSp mod">
        <pc:chgData name="Harshkumar Pravinbhai Sabhaya" userId="b52f22f0-3c1d-48f4-9922-d555ab251702" providerId="ADAL" clId="{A5A2EB07-130F-4C37-B1D6-F7E1A3CCB4AD}" dt="2024-06-26T21:18:09.386" v="47"/>
        <pc:sldMkLst>
          <pc:docMk/>
          <pc:sldMk cId="3176659997" sldId="275"/>
        </pc:sldMkLst>
        <pc:spChg chg="mod">
          <ac:chgData name="Harshkumar Pravinbhai Sabhaya" userId="b52f22f0-3c1d-48f4-9922-d555ab251702" providerId="ADAL" clId="{A5A2EB07-130F-4C37-B1D6-F7E1A3CCB4AD}" dt="2024-06-26T21:18:09.386" v="47"/>
          <ac:spMkLst>
            <pc:docMk/>
            <pc:sldMk cId="3176659997" sldId="275"/>
            <ac:spMk id="11" creationId="{3E1DE070-493F-0876-AB6F-ED6EA172CD83}"/>
          </ac:spMkLst>
        </pc:spChg>
      </pc:sldChg>
      <pc:sldChg chg="modSp mod">
        <pc:chgData name="Harshkumar Pravinbhai Sabhaya" userId="b52f22f0-3c1d-48f4-9922-d555ab251702" providerId="ADAL" clId="{A5A2EB07-130F-4C37-B1D6-F7E1A3CCB4AD}" dt="2024-06-26T22:18:56.447" v="323" actId="20577"/>
        <pc:sldMkLst>
          <pc:docMk/>
          <pc:sldMk cId="2761483265" sldId="276"/>
        </pc:sldMkLst>
        <pc:spChg chg="mod">
          <ac:chgData name="Harshkumar Pravinbhai Sabhaya" userId="b52f22f0-3c1d-48f4-9922-d555ab251702" providerId="ADAL" clId="{A5A2EB07-130F-4C37-B1D6-F7E1A3CCB4AD}" dt="2024-06-26T22:18:56.447" v="323" actId="20577"/>
          <ac:spMkLst>
            <pc:docMk/>
            <pc:sldMk cId="2761483265" sldId="276"/>
            <ac:spMk id="11" creationId="{3E1DE070-493F-0876-AB6F-ED6EA172CD83}"/>
          </ac:spMkLst>
        </pc:spChg>
      </pc:sldChg>
      <pc:sldChg chg="modSp mod">
        <pc:chgData name="Harshkumar Pravinbhai Sabhaya" userId="b52f22f0-3c1d-48f4-9922-d555ab251702" providerId="ADAL" clId="{A5A2EB07-130F-4C37-B1D6-F7E1A3CCB4AD}" dt="2024-06-26T21:29:34.595" v="118" actId="123"/>
        <pc:sldMkLst>
          <pc:docMk/>
          <pc:sldMk cId="1668566416" sldId="277"/>
        </pc:sldMkLst>
        <pc:spChg chg="mod">
          <ac:chgData name="Harshkumar Pravinbhai Sabhaya" userId="b52f22f0-3c1d-48f4-9922-d555ab251702" providerId="ADAL" clId="{A5A2EB07-130F-4C37-B1D6-F7E1A3CCB4AD}" dt="2024-06-26T21:29:34.595" v="118" actId="123"/>
          <ac:spMkLst>
            <pc:docMk/>
            <pc:sldMk cId="1668566416" sldId="277"/>
            <ac:spMk id="11" creationId="{3E1DE070-493F-0876-AB6F-ED6EA172CD83}"/>
          </ac:spMkLst>
        </pc:spChg>
      </pc:sldChg>
      <pc:sldChg chg="modSp mod">
        <pc:chgData name="Harshkumar Pravinbhai Sabhaya" userId="b52f22f0-3c1d-48f4-9922-d555ab251702" providerId="ADAL" clId="{A5A2EB07-130F-4C37-B1D6-F7E1A3CCB4AD}" dt="2024-06-26T21:18:18.483" v="56"/>
        <pc:sldMkLst>
          <pc:docMk/>
          <pc:sldMk cId="3149311228" sldId="278"/>
        </pc:sldMkLst>
        <pc:spChg chg="mod">
          <ac:chgData name="Harshkumar Pravinbhai Sabhaya" userId="b52f22f0-3c1d-48f4-9922-d555ab251702" providerId="ADAL" clId="{A5A2EB07-130F-4C37-B1D6-F7E1A3CCB4AD}" dt="2024-06-26T21:18:18.483" v="56"/>
          <ac:spMkLst>
            <pc:docMk/>
            <pc:sldMk cId="3149311228" sldId="278"/>
            <ac:spMk id="11" creationId="{3E1DE070-493F-0876-AB6F-ED6EA172CD83}"/>
          </ac:spMkLst>
        </pc:spChg>
      </pc:sldChg>
      <pc:sldChg chg="modSp mod">
        <pc:chgData name="Harshkumar Pravinbhai Sabhaya" userId="b52f22f0-3c1d-48f4-9922-d555ab251702" providerId="ADAL" clId="{A5A2EB07-130F-4C37-B1D6-F7E1A3CCB4AD}" dt="2024-06-26T21:43:03.637" v="181" actId="20577"/>
        <pc:sldMkLst>
          <pc:docMk/>
          <pc:sldMk cId="2775055649" sldId="280"/>
        </pc:sldMkLst>
        <pc:spChg chg="mod">
          <ac:chgData name="Harshkumar Pravinbhai Sabhaya" userId="b52f22f0-3c1d-48f4-9922-d555ab251702" providerId="ADAL" clId="{A5A2EB07-130F-4C37-B1D6-F7E1A3CCB4AD}" dt="2024-06-26T21:43:03.637" v="181" actId="20577"/>
          <ac:spMkLst>
            <pc:docMk/>
            <pc:sldMk cId="2775055649" sldId="280"/>
            <ac:spMk id="11" creationId="{3E1DE070-493F-0876-AB6F-ED6EA172CD83}"/>
          </ac:spMkLst>
        </pc:spChg>
      </pc:sldChg>
      <pc:sldChg chg="modSp mod">
        <pc:chgData name="Harshkumar Pravinbhai Sabhaya" userId="b52f22f0-3c1d-48f4-9922-d555ab251702" providerId="ADAL" clId="{A5A2EB07-130F-4C37-B1D6-F7E1A3CCB4AD}" dt="2024-06-26T21:29:29.863" v="117" actId="123"/>
        <pc:sldMkLst>
          <pc:docMk/>
          <pc:sldMk cId="3848508491" sldId="282"/>
        </pc:sldMkLst>
        <pc:spChg chg="mod">
          <ac:chgData name="Harshkumar Pravinbhai Sabhaya" userId="b52f22f0-3c1d-48f4-9922-d555ab251702" providerId="ADAL" clId="{A5A2EB07-130F-4C37-B1D6-F7E1A3CCB4AD}" dt="2024-06-26T21:29:29.863" v="117" actId="123"/>
          <ac:spMkLst>
            <pc:docMk/>
            <pc:sldMk cId="3848508491" sldId="282"/>
            <ac:spMk id="11" creationId="{3E1DE070-493F-0876-AB6F-ED6EA172CD83}"/>
          </ac:spMkLst>
        </pc:spChg>
      </pc:sldChg>
      <pc:sldChg chg="addSp delSp modSp mod addAnim delAnim modAnim">
        <pc:chgData name="Harshkumar Pravinbhai Sabhaya" userId="b52f22f0-3c1d-48f4-9922-d555ab251702" providerId="ADAL" clId="{A5A2EB07-130F-4C37-B1D6-F7E1A3CCB4AD}" dt="2024-06-26T22:05:53.808" v="196" actId="14100"/>
        <pc:sldMkLst>
          <pc:docMk/>
          <pc:sldMk cId="634477417" sldId="283"/>
        </pc:sldMkLst>
        <pc:picChg chg="add del mod">
          <ac:chgData name="Harshkumar Pravinbhai Sabhaya" userId="b52f22f0-3c1d-48f4-9922-d555ab251702" providerId="ADAL" clId="{A5A2EB07-130F-4C37-B1D6-F7E1A3CCB4AD}" dt="2024-06-26T22:01:05.041" v="187" actId="478"/>
          <ac:picMkLst>
            <pc:docMk/>
            <pc:sldMk cId="634477417" sldId="283"/>
            <ac:picMk id="4" creationId="{297C72F5-59F0-FFBF-E72D-2C53E0876DD7}"/>
          </ac:picMkLst>
        </pc:picChg>
        <pc:picChg chg="add mod">
          <ac:chgData name="Harshkumar Pravinbhai Sabhaya" userId="b52f22f0-3c1d-48f4-9922-d555ab251702" providerId="ADAL" clId="{A5A2EB07-130F-4C37-B1D6-F7E1A3CCB4AD}" dt="2024-06-26T22:05:53.808" v="196" actId="14100"/>
          <ac:picMkLst>
            <pc:docMk/>
            <pc:sldMk cId="634477417" sldId="283"/>
            <ac:picMk id="6" creationId="{398FDB64-F4E4-3D25-7698-F65D35A4E140}"/>
          </ac:picMkLst>
        </pc:picChg>
        <pc:picChg chg="add del">
          <ac:chgData name="Harshkumar Pravinbhai Sabhaya" userId="b52f22f0-3c1d-48f4-9922-d555ab251702" providerId="ADAL" clId="{A5A2EB07-130F-4C37-B1D6-F7E1A3CCB4AD}" dt="2024-06-26T21:48:52.826" v="184" actId="478"/>
          <ac:picMkLst>
            <pc:docMk/>
            <pc:sldMk cId="634477417" sldId="283"/>
            <ac:picMk id="7" creationId="{6BABEC2A-0A6B-E83B-AAE4-719B46E08A07}"/>
          </ac:picMkLst>
        </pc:picChg>
      </pc:sldChg>
    </pc:docChg>
  </pc:docChgLst>
  <pc:docChgLst>
    <pc:chgData name="Abhishek Solanki" userId="S::solank45@uwindsor.ca::a60fcab0-5a66-449f-b881-8312378ace22" providerId="AD" clId="Web-{19C99DBE-7B7F-5426-5E88-1FD8A22AC0C3}"/>
    <pc:docChg chg="modSld">
      <pc:chgData name="Abhishek Solanki" userId="S::solank45@uwindsor.ca::a60fcab0-5a66-449f-b881-8312378ace22" providerId="AD" clId="Web-{19C99DBE-7B7F-5426-5E88-1FD8A22AC0C3}" dt="2024-06-26T22:07:53.340" v="14" actId="14100"/>
      <pc:docMkLst>
        <pc:docMk/>
      </pc:docMkLst>
      <pc:sldChg chg="modSp">
        <pc:chgData name="Abhishek Solanki" userId="S::solank45@uwindsor.ca::a60fcab0-5a66-449f-b881-8312378ace22" providerId="AD" clId="Web-{19C99DBE-7B7F-5426-5E88-1FD8A22AC0C3}" dt="2024-06-26T21:58:19.017" v="13" actId="20577"/>
        <pc:sldMkLst>
          <pc:docMk/>
          <pc:sldMk cId="3149311228" sldId="278"/>
        </pc:sldMkLst>
        <pc:spChg chg="mod">
          <ac:chgData name="Abhishek Solanki" userId="S::solank45@uwindsor.ca::a60fcab0-5a66-449f-b881-8312378ace22" providerId="AD" clId="Web-{19C99DBE-7B7F-5426-5E88-1FD8A22AC0C3}" dt="2024-06-26T21:58:19.017" v="13" actId="20577"/>
          <ac:spMkLst>
            <pc:docMk/>
            <pc:sldMk cId="3149311228" sldId="278"/>
            <ac:spMk id="11" creationId="{3E1DE070-493F-0876-AB6F-ED6EA172CD83}"/>
          </ac:spMkLst>
        </pc:spChg>
      </pc:sldChg>
      <pc:sldChg chg="modSp">
        <pc:chgData name="Abhishek Solanki" userId="S::solank45@uwindsor.ca::a60fcab0-5a66-449f-b881-8312378ace22" providerId="AD" clId="Web-{19C99DBE-7B7F-5426-5E88-1FD8A22AC0C3}" dt="2024-06-26T22:07:53.340" v="14" actId="14100"/>
        <pc:sldMkLst>
          <pc:docMk/>
          <pc:sldMk cId="2775055649" sldId="280"/>
        </pc:sldMkLst>
        <pc:picChg chg="mod">
          <ac:chgData name="Abhishek Solanki" userId="S::solank45@uwindsor.ca::a60fcab0-5a66-449f-b881-8312378ace22" providerId="AD" clId="Web-{19C99DBE-7B7F-5426-5E88-1FD8A22AC0C3}" dt="2024-06-26T22:07:53.340" v="14" actId="14100"/>
          <ac:picMkLst>
            <pc:docMk/>
            <pc:sldMk cId="2775055649" sldId="280"/>
            <ac:picMk id="4" creationId="{07FCB143-3A55-AA46-3B3D-91DC9FE17CA6}"/>
          </ac:picMkLst>
        </pc:picChg>
      </pc:sldChg>
    </pc:docChg>
  </pc:docChgLst>
  <pc:docChgLst>
    <pc:chgData name="Guest User" userId="S::urn:spo:anon#f05e3a05a1820daba2d58564ae0c7d3abe1d317add353a6cbb4cad69c308f056::" providerId="AD" clId="Web-{D17B638A-CCB9-B104-B12B-87850A929F3F}"/>
    <pc:docChg chg="mod modSld">
      <pc:chgData name="Guest User" userId="S::urn:spo:anon#f05e3a05a1820daba2d58564ae0c7d3abe1d317add353a6cbb4cad69c308f056::" providerId="AD" clId="Web-{D17B638A-CCB9-B104-B12B-87850A929F3F}" dt="2024-06-26T22:14:19.249" v="83" actId="20577"/>
      <pc:docMkLst>
        <pc:docMk/>
      </pc:docMkLst>
      <pc:sldChg chg="modSp">
        <pc:chgData name="Guest User" userId="S::urn:spo:anon#f05e3a05a1820daba2d58564ae0c7d3abe1d317add353a6cbb4cad69c308f056::" providerId="AD" clId="Web-{D17B638A-CCB9-B104-B12B-87850A929F3F}" dt="2024-06-26T22:14:19.249" v="83" actId="20577"/>
        <pc:sldMkLst>
          <pc:docMk/>
          <pc:sldMk cId="4050024704" sldId="260"/>
        </pc:sldMkLst>
        <pc:spChg chg="mod">
          <ac:chgData name="Guest User" userId="S::urn:spo:anon#f05e3a05a1820daba2d58564ae0c7d3abe1d317add353a6cbb4cad69c308f056::" providerId="AD" clId="Web-{D17B638A-CCB9-B104-B12B-87850A929F3F}" dt="2024-06-26T22:13:27.046" v="78" actId="20577"/>
          <ac:spMkLst>
            <pc:docMk/>
            <pc:sldMk cId="4050024704" sldId="260"/>
            <ac:spMk id="7" creationId="{79F906A0-C9AF-FBB8-2D90-ACFB0F92E88E}"/>
          </ac:spMkLst>
        </pc:spChg>
        <pc:spChg chg="mod">
          <ac:chgData name="Guest User" userId="S::urn:spo:anon#f05e3a05a1820daba2d58564ae0c7d3abe1d317add353a6cbb4cad69c308f056::" providerId="AD" clId="Web-{D17B638A-CCB9-B104-B12B-87850A929F3F}" dt="2024-06-26T22:14:19.249" v="83" actId="20577"/>
          <ac:spMkLst>
            <pc:docMk/>
            <pc:sldMk cId="4050024704" sldId="260"/>
            <ac:spMk id="9" creationId="{64094205-0ABE-4C3E-71BB-DBAE1DA919DF}"/>
          </ac:spMkLst>
        </pc:spChg>
      </pc:sldChg>
      <pc:sldChg chg="addCm modCm">
        <pc:chgData name="Guest User" userId="S::urn:spo:anon#f05e3a05a1820daba2d58564ae0c7d3abe1d317add353a6cbb4cad69c308f056::" providerId="AD" clId="Web-{D17B638A-CCB9-B104-B12B-87850A929F3F}" dt="2024-06-26T22:12:12.750" v="45"/>
        <pc:sldMkLst>
          <pc:docMk/>
          <pc:sldMk cId="924379362" sldId="26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Guest User" userId="S::urn:spo:anon#f05e3a05a1820daba2d58564ae0c7d3abe1d317add353a6cbb4cad69c308f056::" providerId="AD" clId="Web-{D17B638A-CCB9-B104-B12B-87850A929F3F}" dt="2024-06-26T22:12:12.750" v="45"/>
              <pc2:cmMkLst xmlns:pc2="http://schemas.microsoft.com/office/powerpoint/2019/9/main/command">
                <pc:docMk/>
                <pc:sldMk cId="924379362" sldId="261"/>
                <pc2:cmMk id="{2129DFC0-937E-4B1C-99E8-3E6A8E3634AB}"/>
              </pc2:cmMkLst>
              <pc226:cmRplyChg chg="add">
                <pc226:chgData name="Guest User" userId="S::urn:spo:anon#f05e3a05a1820daba2d58564ae0c7d3abe1d317add353a6cbb4cad69c308f056::" providerId="AD" clId="Web-{D17B638A-CCB9-B104-B12B-87850A929F3F}" dt="2024-06-26T22:12:12.750" v="45"/>
                <pc2:cmRplyMkLst xmlns:pc2="http://schemas.microsoft.com/office/powerpoint/2019/9/main/command">
                  <pc:docMk/>
                  <pc:sldMk cId="924379362" sldId="261"/>
                  <pc2:cmMk id="{2129DFC0-937E-4B1C-99E8-3E6A8E3634AB}"/>
                  <pc2:cmRplyMk id="{FDD379ED-F96F-47FE-927F-AB5F233120E7}"/>
                </pc2:cmRplyMkLst>
              </pc226:cmRplyChg>
            </pc226:cmChg>
          </p:ext>
        </pc:extLst>
      </pc:sldChg>
      <pc:sldChg chg="modSp">
        <pc:chgData name="Guest User" userId="S::urn:spo:anon#f05e3a05a1820daba2d58564ae0c7d3abe1d317add353a6cbb4cad69c308f056::" providerId="AD" clId="Web-{D17B638A-CCB9-B104-B12B-87850A929F3F}" dt="2024-06-26T22:04:04.066" v="42" actId="20577"/>
        <pc:sldMkLst>
          <pc:docMk/>
          <pc:sldMk cId="2775055649" sldId="280"/>
        </pc:sldMkLst>
        <pc:spChg chg="mod">
          <ac:chgData name="Guest User" userId="S::urn:spo:anon#f05e3a05a1820daba2d58564ae0c7d3abe1d317add353a6cbb4cad69c308f056::" providerId="AD" clId="Web-{D17B638A-CCB9-B104-B12B-87850A929F3F}" dt="2024-06-26T22:04:04.066" v="42" actId="20577"/>
          <ac:spMkLst>
            <pc:docMk/>
            <pc:sldMk cId="2775055649" sldId="280"/>
            <ac:spMk id="11" creationId="{3E1DE070-493F-0876-AB6F-ED6EA172CD83}"/>
          </ac:spMkLst>
        </pc:spChg>
      </pc:sldChg>
    </pc:docChg>
  </pc:docChgLst>
  <pc:docChgLst>
    <pc:chgData name="Meet Vijaykumar Patel" userId="S::patel4p9@uwindsor.ca::c4e16325-e87e-48aa-9e5c-95593c506121" providerId="AD" clId="Web-{03146ED4-9969-E3D0-E842-2349AA1DB331}"/>
    <pc:docChg chg="addSld delSld modSld">
      <pc:chgData name="Meet Vijaykumar Patel" userId="S::patel4p9@uwindsor.ca::c4e16325-e87e-48aa-9e5c-95593c506121" providerId="AD" clId="Web-{03146ED4-9969-E3D0-E842-2349AA1DB331}" dt="2024-06-26T22:05:06.539" v="24" actId="1076"/>
      <pc:docMkLst>
        <pc:docMk/>
      </pc:docMkLst>
      <pc:sldChg chg="addSp modSp">
        <pc:chgData name="Meet Vijaykumar Patel" userId="S::patel4p9@uwindsor.ca::c4e16325-e87e-48aa-9e5c-95593c506121" providerId="AD" clId="Web-{03146ED4-9969-E3D0-E842-2349AA1DB331}" dt="2024-06-26T22:05:06.539" v="24" actId="1076"/>
        <pc:sldMkLst>
          <pc:docMk/>
          <pc:sldMk cId="2775055649" sldId="280"/>
        </pc:sldMkLst>
        <pc:picChg chg="add mod">
          <ac:chgData name="Meet Vijaykumar Patel" userId="S::patel4p9@uwindsor.ca::c4e16325-e87e-48aa-9e5c-95593c506121" providerId="AD" clId="Web-{03146ED4-9969-E3D0-E842-2349AA1DB331}" dt="2024-06-26T22:04:59.710" v="21" actId="14100"/>
          <ac:picMkLst>
            <pc:docMk/>
            <pc:sldMk cId="2775055649" sldId="280"/>
            <ac:picMk id="4" creationId="{07FCB143-3A55-AA46-3B3D-91DC9FE17CA6}"/>
          </ac:picMkLst>
        </pc:picChg>
        <pc:picChg chg="add mod">
          <ac:chgData name="Meet Vijaykumar Patel" userId="S::patel4p9@uwindsor.ca::c4e16325-e87e-48aa-9e5c-95593c506121" providerId="AD" clId="Web-{03146ED4-9969-E3D0-E842-2349AA1DB331}" dt="2024-06-26T22:05:06.539" v="24" actId="1076"/>
          <ac:picMkLst>
            <pc:docMk/>
            <pc:sldMk cId="2775055649" sldId="280"/>
            <ac:picMk id="6" creationId="{E9464692-390C-D08C-AF6B-CFBCD807CD85}"/>
          </ac:picMkLst>
        </pc:picChg>
      </pc:sldChg>
      <pc:sldChg chg="new del">
        <pc:chgData name="Meet Vijaykumar Patel" userId="S::patel4p9@uwindsor.ca::c4e16325-e87e-48aa-9e5c-95593c506121" providerId="AD" clId="Web-{03146ED4-9969-E3D0-E842-2349AA1DB331}" dt="2024-06-26T21:58:03.814" v="1"/>
        <pc:sldMkLst>
          <pc:docMk/>
          <pc:sldMk cId="961041155" sldId="284"/>
        </pc:sldMkLst>
      </pc:sldChg>
    </pc:docChg>
  </pc:docChgLst>
</pc:chgInfo>
</file>

<file path=ppt/comments/modernComment_105_3718E8E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129DFC0-937E-4B1C-99E8-3E6A8E3634AB}" authorId="{FD839099-85A0-89BF-4E0A-F08859681312}" created="2024-06-26T22:12:08.141">
    <pc:sldMkLst xmlns:pc="http://schemas.microsoft.com/office/powerpoint/2013/main/command">
      <pc:docMk/>
      <pc:sldMk cId="924379362" sldId="261"/>
    </pc:sldMkLst>
    <p188:replyLst>
      <p188:reply id="{FDD379ED-F96F-47FE-927F-AB5F233120E7}" authorId="{FD839099-85A0-89BF-4E0A-F08859681312}" created="2024-06-26T22:12:12.750">
        <p188:txBody>
          <a:bodyPr/>
          <a:lstStyle/>
          <a:p>
            <a:r>
              <a:rPr lang="en-US"/>
              <a:t>please</a:t>
            </a:r>
          </a:p>
        </p188:txBody>
      </p188:reply>
    </p188:replyLst>
    <p188:txBody>
      <a:bodyPr/>
      <a:lstStyle/>
      <a:p>
        <a:r>
          <a:rPr lang="en-US"/>
          <a:t>add name slide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3830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6/26/2024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5409851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85229-text-photography-question-interrogation-communication-stock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5_3718E8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D3F930-9027-2AE6-5D26-6D5B1A2D8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018" y="300371"/>
            <a:ext cx="2835137" cy="10507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1F25CB-AAA0-4857-5CA9-6E80FE258045}"/>
              </a:ext>
            </a:extLst>
          </p:cNvPr>
          <p:cNvSpPr txBox="1"/>
          <p:nvPr/>
        </p:nvSpPr>
        <p:spPr>
          <a:xfrm>
            <a:off x="229262" y="560145"/>
            <a:ext cx="798070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ea typeface="+mn-lt"/>
                <a:cs typeface="+mn-lt"/>
              </a:rPr>
              <a:t>COMP8790 | Topics: Applied Artificial Intelligence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094205-0ABE-4C3E-71BB-DBAE1DA919DF}"/>
              </a:ext>
            </a:extLst>
          </p:cNvPr>
          <p:cNvSpPr txBox="1"/>
          <p:nvPr/>
        </p:nvSpPr>
        <p:spPr>
          <a:xfrm>
            <a:off x="2477052" y="2735568"/>
            <a:ext cx="728578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solidFill>
                  <a:srgbClr val="FDCF60"/>
                </a:solidFill>
                <a:ea typeface="+mn-lt"/>
                <a:cs typeface="+mn-lt"/>
              </a:rPr>
              <a:t>Exploring the Causes of the STEM Gender Disparity</a:t>
            </a:r>
            <a:endParaRPr lang="en-US" sz="3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B8AFA-D14B-155A-4310-474BF0F56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4194-C7E3-3ACF-357F-1DB58FD43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906A0-C9AF-FBB8-2D90-ACFB0F92E88E}"/>
              </a:ext>
            </a:extLst>
          </p:cNvPr>
          <p:cNvSpPr txBox="1"/>
          <p:nvPr/>
        </p:nvSpPr>
        <p:spPr>
          <a:xfrm>
            <a:off x="469408" y="4314649"/>
            <a:ext cx="6096000" cy="184665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spc="531">
                <a:solidFill>
                  <a:srgbClr val="FDCF60"/>
                </a:solidFill>
                <a:latin typeface="Calibri"/>
                <a:cs typeface="Calibri"/>
              </a:rPr>
              <a:t>Team Composition:</a:t>
            </a:r>
          </a:p>
          <a:p>
            <a:r>
              <a:rPr lang="en-US" sz="1800" spc="531">
                <a:latin typeface="Calibri"/>
                <a:cs typeface="Calibri"/>
              </a:rPr>
              <a:t>MEET PATEL</a:t>
            </a:r>
            <a:endParaRPr lang="en-US"/>
          </a:p>
          <a:p>
            <a:r>
              <a:rPr lang="en-US" spc="531">
                <a:latin typeface="Calibri"/>
                <a:cs typeface="Calibri"/>
              </a:rPr>
              <a:t>ABHISHEK SOLANKI</a:t>
            </a:r>
          </a:p>
          <a:p>
            <a:r>
              <a:rPr lang="en-US" spc="531">
                <a:latin typeface="Calibri"/>
                <a:cs typeface="Calibri"/>
              </a:rPr>
              <a:t>PALAK DESAI</a:t>
            </a:r>
          </a:p>
          <a:p>
            <a:r>
              <a:rPr lang="en-US" sz="1800" spc="531">
                <a:latin typeface="Calibri"/>
                <a:cs typeface="Calibri"/>
              </a:rPr>
              <a:t>HARSHKUMAR SABHAYA</a:t>
            </a:r>
            <a:endParaRPr lang="en-US" spc="531">
              <a:latin typeface="Calibri"/>
              <a:cs typeface="Calibri"/>
            </a:endParaRPr>
          </a:p>
          <a:p>
            <a:r>
              <a:rPr lang="en-US" spc="531">
                <a:latin typeface="Calibri"/>
                <a:cs typeface="Calibri"/>
              </a:rPr>
              <a:t>PRIYAL PATEL</a:t>
            </a:r>
            <a:endParaRPr lang="en-US" sz="1800" spc="53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0024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840EC-D082-5F50-8C4D-69E10D6B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dirty="0" smtClean="0"/>
              <a:t>10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EBE474-AA6A-63A1-84C0-26CA0A5AC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5BA7F-CB58-05E7-BDCB-268BB7A7521A}"/>
              </a:ext>
            </a:extLst>
          </p:cNvPr>
          <p:cNvSpPr txBox="1"/>
          <p:nvPr/>
        </p:nvSpPr>
        <p:spPr>
          <a:xfrm>
            <a:off x="537117" y="605618"/>
            <a:ext cx="10898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Conclusion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AC460B-8EEF-0262-4C86-E2AD56BE86E4}"/>
              </a:ext>
            </a:extLst>
          </p:cNvPr>
          <p:cNvCxnSpPr/>
          <p:nvPr/>
        </p:nvCxnSpPr>
        <p:spPr>
          <a:xfrm>
            <a:off x="577773" y="1113312"/>
            <a:ext cx="10863680" cy="5132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1DE070-493F-0876-AB6F-ED6EA172CD83}"/>
              </a:ext>
            </a:extLst>
          </p:cNvPr>
          <p:cNvSpPr txBox="1"/>
          <p:nvPr/>
        </p:nvSpPr>
        <p:spPr>
          <a:xfrm>
            <a:off x="574431" y="1354256"/>
            <a:ext cx="10685343" cy="50315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FDCF60"/>
                </a:solidFill>
                <a:ea typeface="+mn-lt"/>
                <a:cs typeface="+mn-lt"/>
              </a:rPr>
              <a:t>Summary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/>
              <a:t>The simulation provides valuable insights into the factors contributing to the gender gap in STEM fields. Media bias, social influences, and personality traits are crucial in shaping career decisions.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FDCF60"/>
                </a:solidFill>
                <a:ea typeface="+mn-lt"/>
                <a:cs typeface="+mn-lt"/>
              </a:rPr>
              <a:t>Interventions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To reduce the gender gap, interventions could focus on promoting female role models in STEM, addressing media biases, and fostering environments that build confidence in math abilities for women.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FDCF60"/>
                </a:solidFill>
                <a:ea typeface="+mn-lt"/>
                <a:cs typeface="+mn-lt"/>
              </a:rPr>
              <a:t>Future Research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Further research could refine the model to include more nuanced factors, such as detailed childhood influences and varying parental impact.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59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4C4628-B288-8DD0-019E-F8305FA03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z="1200" dirty="0" smtClean="0"/>
              <a:t>11</a:t>
            </a:fld>
            <a:endParaRPr lang="en-US" sz="12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7A5E8C-5F8D-06A0-4F07-6969C8CF1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4C398E-F6E5-DBAF-C48F-D63603672935}"/>
              </a:ext>
            </a:extLst>
          </p:cNvPr>
          <p:cNvSpPr txBox="1"/>
          <p:nvPr/>
        </p:nvSpPr>
        <p:spPr>
          <a:xfrm>
            <a:off x="537117" y="605618"/>
            <a:ext cx="32689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+mn-lt"/>
                <a:cs typeface="+mn-lt"/>
              </a:rPr>
              <a:t>References </a:t>
            </a:r>
            <a:endParaRPr lang="en-US" b="1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589B1A-98B3-ABC6-777E-FC3020E6F515}"/>
              </a:ext>
            </a:extLst>
          </p:cNvPr>
          <p:cNvCxnSpPr/>
          <p:nvPr/>
        </p:nvCxnSpPr>
        <p:spPr>
          <a:xfrm>
            <a:off x="577773" y="1144627"/>
            <a:ext cx="10300009" cy="4088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6310B7F-AA19-4F40-0168-D65FDAD28554}"/>
              </a:ext>
            </a:extLst>
          </p:cNvPr>
          <p:cNvSpPr txBox="1"/>
          <p:nvPr/>
        </p:nvSpPr>
        <p:spPr>
          <a:xfrm>
            <a:off x="537117" y="1220812"/>
            <a:ext cx="10915974" cy="4903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/>
              <a:t>González-Pérez, S., </a:t>
            </a:r>
            <a:r>
              <a:rPr lang="en-US" sz="1400" err="1"/>
              <a:t>Mateos</a:t>
            </a:r>
            <a:r>
              <a:rPr lang="en-US" sz="1400"/>
              <a:t> de Cabo, R., &amp; </a:t>
            </a:r>
            <a:r>
              <a:rPr lang="en-US" sz="1400" err="1"/>
              <a:t>Sáinz</a:t>
            </a:r>
            <a:r>
              <a:rPr lang="en-US" sz="1400"/>
              <a:t>, M. (2020). Girls in STEM: Is it a female role-model thing?. Frontiers in psychology, 11, 564148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err="1"/>
              <a:t>Bullinaria</a:t>
            </a:r>
            <a:r>
              <a:rPr lang="en-US" sz="1400"/>
              <a:t>, J. (2018). Agent-based models of gender inequalities in career progression. Journal of Artificial Societies and Social Simulation, 21(3).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/>
              <a:t>Friedmann, E. (2018). Increasing women’s participation in the STEM industry: A first step for developing a social marketing strategy. Journal of social marketing, 8(4), 442-460.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/>
              <a:t>Wang, N., Tan, A. L., Zhou, X., Liu, K., Zeng, F., &amp; Xiang, J. (2023). Gender differences in high school students’ interest in STEM careers: a multi-group comparison based on structural equation model. International Journal of STEM Education, 10(1), 59.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err="1"/>
              <a:t>Merayo</a:t>
            </a:r>
            <a:r>
              <a:rPr lang="en-US" sz="1400"/>
              <a:t>, N., &amp; </a:t>
            </a:r>
            <a:r>
              <a:rPr lang="en-US" sz="1400" err="1"/>
              <a:t>Ayuso</a:t>
            </a:r>
            <a:r>
              <a:rPr lang="en-US" sz="1400"/>
              <a:t>, A. (2023). Analysis of barriers, supports and gender gap in the choice of STEM studies in secondary education. International Journal of Technology and Design Education, 33(4), 1471-1498.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err="1"/>
              <a:t>Tandrayen-Ragoobur</a:t>
            </a:r>
            <a:r>
              <a:rPr lang="en-US" sz="1400"/>
              <a:t>, V., &amp; </a:t>
            </a:r>
            <a:r>
              <a:rPr lang="en-US" sz="1400" err="1"/>
              <a:t>Gokulsing</a:t>
            </a:r>
            <a:r>
              <a:rPr lang="en-US" sz="1400"/>
              <a:t>, D. (2021). Gender gap in STEM education and career choices: what matters?. Journal of Applied Research in Higher Education, 14(3), 1021-1040.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err="1"/>
              <a:t>Cimpian</a:t>
            </a:r>
            <a:r>
              <a:rPr lang="en-US" sz="1400"/>
              <a:t>, J. R., Kim, T. H., &amp; McDermott, Z. T. (2020). Understanding persistent gender gaps in STEM. Science, 368(6497), 1317-1319.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/>
              <a:t>Card, D., &amp; Payne, A. A. (2021). High school choices and the gender gap in STEM. Economic Inquiry, 59(1), 9-28.</a:t>
            </a:r>
          </a:p>
        </p:txBody>
      </p:sp>
    </p:spTree>
    <p:extLst>
      <p:ext uri="{BB962C8B-B14F-4D97-AF65-F5344CB8AC3E}">
        <p14:creationId xmlns:p14="http://schemas.microsoft.com/office/powerpoint/2010/main" val="2250098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BF2EFB-7F24-6D7E-65EA-E2010D9AC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756" y="414338"/>
            <a:ext cx="6029325" cy="60293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4C4628-B288-8DD0-019E-F8305FA03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dirty="0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E70C0-BD37-980B-4FCF-540D2D3E4256}"/>
              </a:ext>
            </a:extLst>
          </p:cNvPr>
          <p:cNvSpPr txBox="1"/>
          <p:nvPr/>
        </p:nvSpPr>
        <p:spPr>
          <a:xfrm>
            <a:off x="4369402" y="2965876"/>
            <a:ext cx="344516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/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F7737E-E41A-347B-6942-0A760963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28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840EC-D082-5F50-8C4D-69E10D6B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dirty="0" smtClean="0"/>
              <a:t>13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EBE474-AA6A-63A1-84C0-26CA0A5AC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2E6FBC-D336-987F-6B1A-BB232C3EA45E}"/>
              </a:ext>
            </a:extLst>
          </p:cNvPr>
          <p:cNvSpPr txBox="1"/>
          <p:nvPr/>
        </p:nvSpPr>
        <p:spPr>
          <a:xfrm>
            <a:off x="4044462" y="3927231"/>
            <a:ext cx="41147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/>
              <a:t>Any Questions?</a:t>
            </a:r>
          </a:p>
        </p:txBody>
      </p:sp>
      <p:pic>
        <p:nvPicPr>
          <p:cNvPr id="7" name="Picture 6" descr="A person standing next to a question mark&#10;&#10;Description automatically generated">
            <a:extLst>
              <a:ext uri="{FF2B5EF4-FFF2-40B4-BE49-F238E27FC236}">
                <a16:creationId xmlns:a16="http://schemas.microsoft.com/office/drawing/2014/main" id="{B1813305-38DF-8246-60F3-AF841F047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41227" y="1016139"/>
            <a:ext cx="1914571" cy="261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57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B8AFA-D14B-155A-4310-474BF0F56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4194-C7E3-3ACF-357F-1DB58FD43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2</a:t>
            </a:fld>
            <a:endParaRPr lang="en-US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EB45E4DA-F0FB-EBB5-18A8-DAD5928BA7B6}"/>
              </a:ext>
            </a:extLst>
          </p:cNvPr>
          <p:cNvSpPr txBox="1"/>
          <p:nvPr/>
        </p:nvSpPr>
        <p:spPr>
          <a:xfrm>
            <a:off x="537117" y="605618"/>
            <a:ext cx="4427558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ea typeface="+mn-lt"/>
                <a:cs typeface="+mn-lt"/>
              </a:rPr>
              <a:t>Outline</a:t>
            </a:r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4381EBF-F096-A980-77EC-87122C65CEA4}"/>
              </a:ext>
            </a:extLst>
          </p:cNvPr>
          <p:cNvCxnSpPr/>
          <p:nvPr/>
        </p:nvCxnSpPr>
        <p:spPr>
          <a:xfrm>
            <a:off x="577773" y="1113312"/>
            <a:ext cx="10894995" cy="113956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E0B64E0-165C-A8B0-0AA1-E22758886AE4}"/>
              </a:ext>
            </a:extLst>
          </p:cNvPr>
          <p:cNvSpPr txBox="1"/>
          <p:nvPr/>
        </p:nvSpPr>
        <p:spPr>
          <a:xfrm>
            <a:off x="574109" y="1377863"/>
            <a:ext cx="10688875" cy="37850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Problem Introduction and Motivation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Hypothesis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Approach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Demo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Experiments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Results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Discussion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Conclusion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9243793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B8AFA-D14B-155A-4310-474BF0F56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4194-C7E3-3ACF-357F-1DB58FD43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3</a:t>
            </a:fld>
            <a:endParaRPr lang="en-US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EB45E4DA-F0FB-EBB5-18A8-DAD5928BA7B6}"/>
              </a:ext>
            </a:extLst>
          </p:cNvPr>
          <p:cNvSpPr txBox="1"/>
          <p:nvPr/>
        </p:nvSpPr>
        <p:spPr>
          <a:xfrm>
            <a:off x="537117" y="605618"/>
            <a:ext cx="6103828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ea typeface="+mn-lt"/>
                <a:cs typeface="+mn-lt"/>
              </a:rPr>
              <a:t>Problem Introduction and Motivation</a:t>
            </a:r>
            <a:endParaRPr lang="en-US" b="1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4381EBF-F096-A980-77EC-87122C65CEA4}"/>
              </a:ext>
            </a:extLst>
          </p:cNvPr>
          <p:cNvCxnSpPr/>
          <p:nvPr/>
        </p:nvCxnSpPr>
        <p:spPr>
          <a:xfrm>
            <a:off x="577773" y="1113312"/>
            <a:ext cx="10894995" cy="113956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E38C743-E6D4-DF47-718C-8E3F6E471DDC}"/>
              </a:ext>
            </a:extLst>
          </p:cNvPr>
          <p:cNvSpPr txBox="1"/>
          <p:nvPr/>
        </p:nvSpPr>
        <p:spPr>
          <a:xfrm>
            <a:off x="577773" y="1210192"/>
            <a:ext cx="10636684" cy="60478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>
                <a:solidFill>
                  <a:srgbClr val="FDCF60"/>
                </a:solidFill>
                <a:ea typeface="+mn-lt"/>
                <a:cs typeface="+mn-lt"/>
              </a:rPr>
              <a:t>Introduction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/>
              <a:t>In recent years, women’s under-representation in science, technology, engineering, and math (STEM) fields has gained widespread attention in public, academic, and policy circles.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/>
              <a:t>Beyond being a barrier to the equality and justice of our society, this marginalization is becoming problematic from a strategic point of view too: many of the world’s most pressing challenges require interdisciplinary solutions rooted in STEM, to which women would bring new perspectives and approaches.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>
                <a:solidFill>
                  <a:srgbClr val="FDCF60"/>
                </a:solidFill>
                <a:ea typeface="+mn-lt"/>
                <a:cs typeface="+mn-lt"/>
              </a:rPr>
              <a:t>Motivation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To help address this increased demand, widespread efforts have encouraged women’s participation in STEM fields (e.g., the Girls Who Code organization); although notable, such efforts would be support by an awareness of the backgrounds, characteristics, and personality traits of students who choose these paths to begin with.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This project aims to exploit simulated data to understand the interplay between these factors and possibly bring new insights to light.</a:t>
            </a:r>
          </a:p>
          <a:p>
            <a:pPr marL="285750" indent="-285750" algn="just">
              <a:buFont typeface="Arial"/>
              <a:buChar char="•"/>
            </a:pPr>
            <a:endParaRPr lang="en-US"/>
          </a:p>
          <a:p>
            <a:pPr marL="285750" indent="-285750" algn="just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229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840EC-D082-5F50-8C4D-69E10D6B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EBE474-AA6A-63A1-84C0-26CA0A5AC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5BA7F-CB58-05E7-BDCB-268BB7A7521A}"/>
              </a:ext>
            </a:extLst>
          </p:cNvPr>
          <p:cNvSpPr txBox="1"/>
          <p:nvPr/>
        </p:nvSpPr>
        <p:spPr>
          <a:xfrm>
            <a:off x="537117" y="605618"/>
            <a:ext cx="10898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Hypothesis</a:t>
            </a:r>
            <a:endParaRPr lang="en-US" sz="240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AC460B-8EEF-0262-4C86-E2AD56BE86E4}"/>
              </a:ext>
            </a:extLst>
          </p:cNvPr>
          <p:cNvCxnSpPr/>
          <p:nvPr/>
        </p:nvCxnSpPr>
        <p:spPr>
          <a:xfrm>
            <a:off x="577773" y="1113312"/>
            <a:ext cx="10905433" cy="72203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1DE070-493F-0876-AB6F-ED6EA172CD83}"/>
              </a:ext>
            </a:extLst>
          </p:cNvPr>
          <p:cNvSpPr txBox="1"/>
          <p:nvPr/>
        </p:nvSpPr>
        <p:spPr>
          <a:xfrm>
            <a:off x="531366" y="1474849"/>
            <a:ext cx="10904548" cy="33349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We hypothesize that various background characteristics and personality traits shape men's and women's plans to enroll in STEM majors in different ways and amounts. </a:t>
            </a: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Specifically, we expect that factors such as personality traits, social influences, family influence and media bias play significant roles in influencing these decisions.</a:t>
            </a: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Understanding these factors can help develop targeted interventions to encourage more women to pursue STEM careers.</a:t>
            </a:r>
          </a:p>
        </p:txBody>
      </p:sp>
    </p:spTree>
    <p:extLst>
      <p:ext uri="{BB962C8B-B14F-4D97-AF65-F5344CB8AC3E}">
        <p14:creationId xmlns:p14="http://schemas.microsoft.com/office/powerpoint/2010/main" val="2761483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840EC-D082-5F50-8C4D-69E10D6B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EBE474-AA6A-63A1-84C0-26CA0A5AC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5BA7F-CB58-05E7-BDCB-268BB7A7521A}"/>
              </a:ext>
            </a:extLst>
          </p:cNvPr>
          <p:cNvSpPr txBox="1"/>
          <p:nvPr/>
        </p:nvSpPr>
        <p:spPr>
          <a:xfrm>
            <a:off x="537117" y="605618"/>
            <a:ext cx="10898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Approach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AC460B-8EEF-0262-4C86-E2AD56BE86E4}"/>
              </a:ext>
            </a:extLst>
          </p:cNvPr>
          <p:cNvCxnSpPr/>
          <p:nvPr/>
        </p:nvCxnSpPr>
        <p:spPr>
          <a:xfrm>
            <a:off x="577773" y="1113312"/>
            <a:ext cx="10905433" cy="72203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1DE070-493F-0876-AB6F-ED6EA172CD83}"/>
              </a:ext>
            </a:extLst>
          </p:cNvPr>
          <p:cNvSpPr txBox="1"/>
          <p:nvPr/>
        </p:nvSpPr>
        <p:spPr>
          <a:xfrm>
            <a:off x="574431" y="1364694"/>
            <a:ext cx="10904548" cy="4205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>
                <a:solidFill>
                  <a:srgbClr val="FDCF60"/>
                </a:solidFill>
                <a:ea typeface="+mn-lt"/>
                <a:cs typeface="+mn-lt"/>
              </a:rPr>
              <a:t>Model Description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An agent-based modeling approach was chosen to gather insights into the impact of an individual’s environment on their decisions. 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Each agent represents a person with attributes such as gender, personality traits (Openness, Conscientiousness, Extraversion, Agreeableness, Neuroticism), a math score, interests (Art, Social, Science), and whether they have chosen a STEM career.</a:t>
            </a:r>
          </a:p>
          <a:p>
            <a:pPr algn="just">
              <a:lnSpc>
                <a:spcPct val="150000"/>
              </a:lnSpc>
            </a:pPr>
            <a:r>
              <a:rPr lang="en-US">
                <a:solidFill>
                  <a:srgbClr val="FDCF60"/>
                </a:solidFill>
                <a:ea typeface="+mn-lt"/>
                <a:cs typeface="+mn-lt"/>
              </a:rPr>
              <a:t>Simulation Details</a:t>
            </a:r>
            <a:endParaRPr lang="en-US" sz="1600">
              <a:ea typeface="+mn-lt"/>
              <a:cs typeface="+mn-lt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Agents go through two main states: growing up and adulthood.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In the growing up phase, agents attend school, socialize, exchange interests, and develop their math score.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In adulthood, agents choose a career, select a long-term partner, and eventually reproduce.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The simulation considers factors like media bias and social influence to model real-world dynamics.</a:t>
            </a:r>
          </a:p>
        </p:txBody>
      </p:sp>
    </p:spTree>
    <p:extLst>
      <p:ext uri="{BB962C8B-B14F-4D97-AF65-F5344CB8AC3E}">
        <p14:creationId xmlns:p14="http://schemas.microsoft.com/office/powerpoint/2010/main" val="3848508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840EC-D082-5F50-8C4D-69E10D6B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6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EBE474-AA6A-63A1-84C0-26CA0A5AC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5BA7F-CB58-05E7-BDCB-268BB7A7521A}"/>
              </a:ext>
            </a:extLst>
          </p:cNvPr>
          <p:cNvSpPr txBox="1"/>
          <p:nvPr/>
        </p:nvSpPr>
        <p:spPr>
          <a:xfrm>
            <a:off x="537117" y="605618"/>
            <a:ext cx="10898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Demo</a:t>
            </a:r>
            <a:endParaRPr lang="en-US" sz="2400">
              <a:ea typeface="+mn-lt"/>
              <a:cs typeface="+mn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AC460B-8EEF-0262-4C86-E2AD56BE86E4}"/>
              </a:ext>
            </a:extLst>
          </p:cNvPr>
          <p:cNvCxnSpPr/>
          <p:nvPr/>
        </p:nvCxnSpPr>
        <p:spPr>
          <a:xfrm>
            <a:off x="577773" y="1113312"/>
            <a:ext cx="10905433" cy="72203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new">
            <a:hlinkClick r:id="" action="ppaction://media"/>
            <a:extLst>
              <a:ext uri="{FF2B5EF4-FFF2-40B4-BE49-F238E27FC236}">
                <a16:creationId xmlns:a16="http://schemas.microsoft.com/office/drawing/2014/main" id="{398FDB64-F4E4-3D25-7698-F65D35A4E1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8127" y="1231544"/>
            <a:ext cx="7977764" cy="501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7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8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840EC-D082-5F50-8C4D-69E10D6B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dirty="0" smtClean="0"/>
              <a:t>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EBE474-AA6A-63A1-84C0-26CA0A5AC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5BA7F-CB58-05E7-BDCB-268BB7A7521A}"/>
              </a:ext>
            </a:extLst>
          </p:cNvPr>
          <p:cNvSpPr txBox="1"/>
          <p:nvPr/>
        </p:nvSpPr>
        <p:spPr>
          <a:xfrm>
            <a:off x="537117" y="605618"/>
            <a:ext cx="10898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+mn-lt"/>
                <a:cs typeface="+mn-lt"/>
              </a:rPr>
              <a:t>Experiments </a:t>
            </a:r>
            <a:endParaRPr lang="en-US" b="1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AC460B-8EEF-0262-4C86-E2AD56BE86E4}"/>
              </a:ext>
            </a:extLst>
          </p:cNvPr>
          <p:cNvCxnSpPr/>
          <p:nvPr/>
        </p:nvCxnSpPr>
        <p:spPr>
          <a:xfrm>
            <a:off x="577773" y="1144627"/>
            <a:ext cx="10300009" cy="4088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1DE070-493F-0876-AB6F-ED6EA172CD83}"/>
              </a:ext>
            </a:extLst>
          </p:cNvPr>
          <p:cNvSpPr txBox="1"/>
          <p:nvPr/>
        </p:nvSpPr>
        <p:spPr>
          <a:xfrm>
            <a:off x="577773" y="1175056"/>
            <a:ext cx="10445261" cy="50315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The model was run multiple times with different combinations of parameters to assess the effects of changes.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Parameters varied include: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Social Influence (0.1, 0.4, 0.7)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Math Score Influence (0.1, 0.4, 0.7)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Neuroticism Influence (0.1, 0.4, 0.7)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Month Exchange Rate (6, 9, 12)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Media Bias (0.5, 0.7, 0.9)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Rationale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These parameters were chosen based on their identified significance in motivating both gender gap and the decision to pursue a STEM major in general. 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They are also parameters on which it appears more realistic to intervene.</a:t>
            </a:r>
          </a:p>
        </p:txBody>
      </p:sp>
    </p:spTree>
    <p:extLst>
      <p:ext uri="{BB962C8B-B14F-4D97-AF65-F5344CB8AC3E}">
        <p14:creationId xmlns:p14="http://schemas.microsoft.com/office/powerpoint/2010/main" val="1668566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840EC-D082-5F50-8C4D-69E10D6B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dirty="0" smtClean="0"/>
              <a:t>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EBE474-AA6A-63A1-84C0-26CA0A5AC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5BA7F-CB58-05E7-BDCB-268BB7A7521A}"/>
              </a:ext>
            </a:extLst>
          </p:cNvPr>
          <p:cNvSpPr txBox="1"/>
          <p:nvPr/>
        </p:nvSpPr>
        <p:spPr>
          <a:xfrm>
            <a:off x="537117" y="605618"/>
            <a:ext cx="10898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Results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AC460B-8EEF-0262-4C86-E2AD56BE86E4}"/>
              </a:ext>
            </a:extLst>
          </p:cNvPr>
          <p:cNvCxnSpPr/>
          <p:nvPr/>
        </p:nvCxnSpPr>
        <p:spPr>
          <a:xfrm>
            <a:off x="577773" y="1144627"/>
            <a:ext cx="10300009" cy="4088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1DE070-493F-0876-AB6F-ED6EA172CD83}"/>
              </a:ext>
            </a:extLst>
          </p:cNvPr>
          <p:cNvSpPr txBox="1"/>
          <p:nvPr/>
        </p:nvSpPr>
        <p:spPr>
          <a:xfrm>
            <a:off x="574431" y="1594338"/>
            <a:ext cx="10445261" cy="12920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The average percentage of women choosing STEM careers across all simulations is </a:t>
            </a:r>
            <a:r>
              <a:rPr lang="en-US">
                <a:solidFill>
                  <a:srgbClr val="FDCF60"/>
                </a:solidFill>
                <a:ea typeface="+mn-lt"/>
                <a:cs typeface="+mn-lt"/>
              </a:rPr>
              <a:t>38%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Media influence 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plays a significant role in the gender disparity in the STEM field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Family influence is a determining factor for individuals of all genders in pursuing STEM careers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</p:txBody>
      </p:sp>
      <p:pic>
        <p:nvPicPr>
          <p:cNvPr id="4" name="Picture 3" descr="A close-up of a chart&#10;&#10;Description automatically generated">
            <a:extLst>
              <a:ext uri="{FF2B5EF4-FFF2-40B4-BE49-F238E27FC236}">
                <a16:creationId xmlns:a16="http://schemas.microsoft.com/office/drawing/2014/main" id="{07FCB143-3A55-AA46-3B3D-91DC9FE17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8" y="3301886"/>
            <a:ext cx="4677105" cy="2927798"/>
          </a:xfrm>
          <a:prstGeom prst="rect">
            <a:avLst/>
          </a:prstGeom>
        </p:spPr>
      </p:pic>
      <p:pic>
        <p:nvPicPr>
          <p:cNvPr id="6" name="Picture 5" descr="A close-up of a chart&#10;&#10;Description automatically generated">
            <a:extLst>
              <a:ext uri="{FF2B5EF4-FFF2-40B4-BE49-F238E27FC236}">
                <a16:creationId xmlns:a16="http://schemas.microsoft.com/office/drawing/2014/main" id="{E9464692-390C-D08C-AF6B-CFBCD807C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328" y="3301886"/>
            <a:ext cx="4690242" cy="292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55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840EC-D082-5F50-8C4D-69E10D6B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dirty="0" smtClean="0"/>
              <a:t>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EBE474-AA6A-63A1-84C0-26CA0A5AC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5BA7F-CB58-05E7-BDCB-268BB7A7521A}"/>
              </a:ext>
            </a:extLst>
          </p:cNvPr>
          <p:cNvSpPr txBox="1"/>
          <p:nvPr/>
        </p:nvSpPr>
        <p:spPr>
          <a:xfrm>
            <a:off x="537117" y="605618"/>
            <a:ext cx="10898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Discussion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AC460B-8EEF-0262-4C86-E2AD56BE86E4}"/>
              </a:ext>
            </a:extLst>
          </p:cNvPr>
          <p:cNvCxnSpPr/>
          <p:nvPr/>
        </p:nvCxnSpPr>
        <p:spPr>
          <a:xfrm>
            <a:off x="577773" y="1144627"/>
            <a:ext cx="10300009" cy="4088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1DE070-493F-0876-AB6F-ED6EA172CD83}"/>
              </a:ext>
            </a:extLst>
          </p:cNvPr>
          <p:cNvSpPr txBox="1"/>
          <p:nvPr/>
        </p:nvSpPr>
        <p:spPr>
          <a:xfrm>
            <a:off x="574431" y="1594338"/>
            <a:ext cx="10445261" cy="37850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FDCF60"/>
                </a:solidFill>
                <a:ea typeface="+mn-lt"/>
                <a:cs typeface="+mn-lt"/>
              </a:rPr>
              <a:t>Analysis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/>
              <a:t>Media bias significantly influences the gender gap by affecting the interests of agents.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/>
              <a:t>Social influences and family influences also play critical roles.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/>
              <a:t>The simulation underscores the importance of role models and targeted interventions to reduce the gender gap.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FDCF60"/>
                </a:solidFill>
                <a:ea typeface="+mn-lt"/>
                <a:cs typeface="+mn-lt"/>
              </a:rPr>
              <a:t>Limitations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Simplifications in the model, such as binarizing personality traits and reducing the influence of childhood and parental factors.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Assumptions made regarding the probabilities of certain traits and influences.</a:t>
            </a:r>
          </a:p>
        </p:txBody>
      </p:sp>
    </p:spTree>
    <p:extLst>
      <p:ext uri="{BB962C8B-B14F-4D97-AF65-F5344CB8AC3E}">
        <p14:creationId xmlns:p14="http://schemas.microsoft.com/office/powerpoint/2010/main" val="3149311228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Glow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7559b06-1426-46f5-90bf-2814f3c7fa1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410F6D05079648B26AA840802389B2" ma:contentTypeVersion="13" ma:contentTypeDescription="Create a new document." ma:contentTypeScope="" ma:versionID="6870bcb01c7d6e3b296829f3ac97c5e9">
  <xsd:schema xmlns:xsd="http://www.w3.org/2001/XMLSchema" xmlns:xs="http://www.w3.org/2001/XMLSchema" xmlns:p="http://schemas.microsoft.com/office/2006/metadata/properties" xmlns:ns3="f7559b06-1426-46f5-90bf-2814f3c7fa1a" xmlns:ns4="5d022bf9-4cd4-4315-865e-448f15fccfe6" targetNamespace="http://schemas.microsoft.com/office/2006/metadata/properties" ma:root="true" ma:fieldsID="2738630287e3d03b688e231b355c1027" ns3:_="" ns4:_="">
    <xsd:import namespace="f7559b06-1426-46f5-90bf-2814f3c7fa1a"/>
    <xsd:import namespace="5d022bf9-4cd4-4315-865e-448f15fccfe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System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559b06-1426-46f5-90bf-2814f3c7fa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022bf9-4cd4-4315-865e-448f15fccfe6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5E7774-010E-4044-AAE3-EAD914349E6F}">
  <ds:schemaRefs>
    <ds:schemaRef ds:uri="5d022bf9-4cd4-4315-865e-448f15fccfe6"/>
    <ds:schemaRef ds:uri="f7559b06-1426-46f5-90bf-2814f3c7fa1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8A94364-544A-4BBC-A43C-3840E452B7CE}">
  <ds:schemaRefs>
    <ds:schemaRef ds:uri="5d022bf9-4cd4-4315-865e-448f15fccfe6"/>
    <ds:schemaRef ds:uri="f7559b06-1426-46f5-90bf-2814f3c7fa1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EF76534-CF30-4823-8DC3-7350DAC2F0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GlowVTI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 Sabhaya</dc:creator>
  <cp:revision>1</cp:revision>
  <dcterms:created xsi:type="dcterms:W3CDTF">2024-03-06T05:45:31Z</dcterms:created>
  <dcterms:modified xsi:type="dcterms:W3CDTF">2024-06-26T22:19:28Z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0x0101000E410F6D05079648B26AA840802389B2</vt:lpwstr>
  </property>
</Properties>
</file>